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57" r:id="rId6"/>
    <p:sldId id="258" r:id="rId7"/>
    <p:sldId id="271" r:id="rId8"/>
    <p:sldId id="262" r:id="rId9"/>
    <p:sldId id="263" r:id="rId10"/>
    <p:sldId id="264" r:id="rId11"/>
    <p:sldId id="272" r:id="rId12"/>
    <p:sldId id="267" r:id="rId13"/>
    <p:sldId id="268" r:id="rId14"/>
    <p:sldId id="273" r:id="rId15"/>
    <p:sldId id="265" r:id="rId16"/>
    <p:sldId id="266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7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0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10/09/2021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admin@admin.com" TargetMode="External"/><Relationship Id="rId2" Type="http://schemas.openxmlformats.org/officeDocument/2006/relationships/hyperlink" Target="http://localhost:5050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owardsdatascience.com/how-to-run-postgresql-and-pgadmin-using-docker-3a6a8ae918b5" TargetMode="External"/><Relationship Id="rId4" Type="http://schemas.openxmlformats.org/officeDocument/2006/relationships/hyperlink" Target="https://www.postgresql.org/download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767 Data Science Degree</a:t>
            </a:r>
            <a:endParaRPr lang="en-US" sz="66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Banco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08/09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04/10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4" y="6424186"/>
            <a:ext cx="4293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williamtx5      </a:t>
            </a:r>
            <a:r>
              <a:rPr lang="en-IE" dirty="0" err="1"/>
              <a:t>jwilliamtx</a:t>
            </a:r>
            <a:endParaRPr lang="en-IE" dirty="0"/>
          </a:p>
        </p:txBody>
      </p:sp>
      <p:pic>
        <p:nvPicPr>
          <p:cNvPr id="1026" name="Picture 2" descr="Icon&#10;&#10;Description automatically generated">
            <a:extLst>
              <a:ext uri="{FF2B5EF4-FFF2-40B4-BE49-F238E27FC236}">
                <a16:creationId xmlns:a16="http://schemas.microsoft.com/office/drawing/2014/main" id="{8AAFA9FC-776A-45B1-94FA-F68E8CC71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232" y="6509311"/>
            <a:ext cx="199971" cy="199082"/>
          </a:xfrm>
          <a:prstGeom prst="rect">
            <a:avLst/>
          </a:prstGeom>
          <a:noFill/>
        </p:spPr>
      </p:pic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4098" name="Picture 2" descr="Icon&#10;&#10;Description automatically generated">
            <a:extLst>
              <a:ext uri="{FF2B5EF4-FFF2-40B4-BE49-F238E27FC236}">
                <a16:creationId xmlns:a16="http://schemas.microsoft.com/office/drawing/2014/main" id="{F862485B-45C7-4105-BC26-6D600A447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050" y="6515109"/>
            <a:ext cx="153738" cy="20524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Comandos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sz="1400" b="1" dirty="0">
                <a:solidFill>
                  <a:srgbClr val="FF0000"/>
                </a:solidFill>
              </a:rPr>
              <a:t>Git clone:</a:t>
            </a:r>
          </a:p>
          <a:p>
            <a:pPr lvl="1"/>
            <a:r>
              <a:rPr lang="en-IE" sz="1400" i="1" dirty="0"/>
              <a:t>git clone </a:t>
            </a:r>
            <a:r>
              <a:rPr lang="en-IE" sz="1400" i="1" dirty="0" err="1"/>
              <a:t>repo_url</a:t>
            </a:r>
            <a:endParaRPr lang="en-IE" sz="1400" i="1" dirty="0"/>
          </a:p>
          <a:p>
            <a:r>
              <a:rPr lang="en-IE" sz="1400" b="1" dirty="0" err="1"/>
              <a:t>Criar</a:t>
            </a:r>
            <a:r>
              <a:rPr lang="en-IE" sz="1400" b="1" dirty="0"/>
              <a:t> </a:t>
            </a:r>
            <a:r>
              <a:rPr lang="en-IE" sz="1400" b="1" dirty="0" err="1"/>
              <a:t>uma</a:t>
            </a:r>
            <a:r>
              <a:rPr lang="en-IE" sz="1400" b="1" dirty="0"/>
              <a:t> nova branch a </a:t>
            </a:r>
            <a:r>
              <a:rPr lang="en-IE" sz="1400" b="1" dirty="0" err="1"/>
              <a:t>partir</a:t>
            </a:r>
            <a:r>
              <a:rPr lang="en-IE" sz="1400" b="1" dirty="0"/>
              <a:t> de </a:t>
            </a:r>
            <a:r>
              <a:rPr lang="en-IE" sz="1400" b="1" dirty="0" err="1"/>
              <a:t>uma</a:t>
            </a:r>
            <a:r>
              <a:rPr lang="en-IE" sz="1400" b="1" dirty="0"/>
              <a:t> </a:t>
            </a:r>
            <a:r>
              <a:rPr lang="en-IE" sz="1400" b="1" dirty="0" err="1"/>
              <a:t>existente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checkout –b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Trocar branch:</a:t>
            </a:r>
          </a:p>
          <a:p>
            <a:pPr lvl="1"/>
            <a:r>
              <a:rPr lang="en-IE" sz="1400" i="1" dirty="0"/>
              <a:t>git checkout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/>
              <a:t>Adicionar</a:t>
            </a:r>
            <a:r>
              <a:rPr lang="en-IE" sz="1400" b="1" dirty="0"/>
              <a:t> </a:t>
            </a:r>
            <a:r>
              <a:rPr lang="en-IE" sz="1400" b="1" dirty="0" err="1"/>
              <a:t>arquivos</a:t>
            </a:r>
            <a:r>
              <a:rPr lang="en-IE" sz="1400" b="1" dirty="0"/>
              <a:t> </a:t>
            </a:r>
            <a:r>
              <a:rPr lang="en-IE" sz="1400" b="1" dirty="0" err="1"/>
              <a:t>em</a:t>
            </a:r>
            <a:r>
              <a:rPr lang="en-IE" sz="1400" b="1" dirty="0"/>
              <a:t> um commit:</a:t>
            </a:r>
          </a:p>
          <a:p>
            <a:pPr lvl="1"/>
            <a:r>
              <a:rPr lang="en-IE" sz="1400" i="1" dirty="0"/>
              <a:t>git add .</a:t>
            </a:r>
          </a:p>
          <a:p>
            <a:pPr lvl="1"/>
            <a:r>
              <a:rPr lang="en-IE" sz="1400" i="1" dirty="0"/>
              <a:t>git </a:t>
            </a:r>
            <a:r>
              <a:rPr lang="en-IE" sz="1400" i="1" dirty="0" err="1"/>
              <a:t>gui</a:t>
            </a:r>
            <a:r>
              <a:rPr lang="en-IE" sz="1400" i="1" dirty="0"/>
              <a:t> (interface)</a:t>
            </a:r>
          </a:p>
          <a:p>
            <a:r>
              <a:rPr lang="en-IE" sz="1400" b="1" dirty="0"/>
              <a:t>Fazer um commit:</a:t>
            </a:r>
          </a:p>
          <a:p>
            <a:pPr lvl="1"/>
            <a:r>
              <a:rPr lang="en-IE" sz="1400" i="1" dirty="0"/>
              <a:t>git commit –m “Commit message” </a:t>
            </a:r>
          </a:p>
          <a:p>
            <a:r>
              <a:rPr lang="en-IE" sz="1400" b="1" dirty="0" err="1"/>
              <a:t>Enviar</a:t>
            </a:r>
            <a:r>
              <a:rPr lang="en-IE" sz="1400" b="1" dirty="0"/>
              <a:t> </a:t>
            </a:r>
            <a:r>
              <a:rPr lang="en-IE" sz="1400" b="1" dirty="0" err="1"/>
              <a:t>mudanças</a:t>
            </a:r>
            <a:r>
              <a:rPr lang="en-IE" sz="1400" b="1" dirty="0"/>
              <a:t> para um </a:t>
            </a:r>
            <a:r>
              <a:rPr lang="en-IE" sz="1400" b="1" dirty="0" err="1"/>
              <a:t>repositório</a:t>
            </a:r>
            <a:r>
              <a:rPr lang="en-IE" sz="1400" b="1" dirty="0"/>
              <a:t> </a:t>
            </a:r>
            <a:r>
              <a:rPr lang="en-IE" sz="1400" b="1" dirty="0" err="1"/>
              <a:t>remoto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push </a:t>
            </a:r>
            <a:r>
              <a:rPr lang="en-IE" sz="1400" i="1" dirty="0" err="1"/>
              <a:t>repo_name</a:t>
            </a:r>
            <a:r>
              <a:rPr lang="en-IE" sz="1400" i="1" dirty="0"/>
              <a:t>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>
                <a:solidFill>
                  <a:srgbClr val="FF0000"/>
                </a:solidFill>
              </a:rPr>
              <a:t>Sincronizar</a:t>
            </a:r>
            <a:r>
              <a:rPr lang="en-IE" sz="1400" b="1" dirty="0">
                <a:solidFill>
                  <a:srgbClr val="FF0000"/>
                </a:solidFill>
              </a:rPr>
              <a:t> o repo local com o </a:t>
            </a:r>
            <a:r>
              <a:rPr lang="en-IE" sz="1400" b="1" dirty="0" err="1">
                <a:solidFill>
                  <a:srgbClr val="FF0000"/>
                </a:solidFill>
              </a:rPr>
              <a:t>remoto</a:t>
            </a:r>
            <a:r>
              <a:rPr lang="en-IE" sz="1400" b="1" dirty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IE" sz="1400" i="1" dirty="0"/>
              <a:t>git fetch </a:t>
            </a:r>
            <a:r>
              <a:rPr lang="en-IE" sz="1400" i="1" dirty="0" err="1"/>
              <a:t>remote_repo_name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Rebase </a:t>
            </a:r>
            <a:r>
              <a:rPr lang="en-IE" sz="1400" b="1" dirty="0" err="1">
                <a:solidFill>
                  <a:srgbClr val="FF0000"/>
                </a:solidFill>
              </a:rPr>
              <a:t>uma</a:t>
            </a:r>
            <a:r>
              <a:rPr lang="en-IE" sz="1400" b="1" dirty="0">
                <a:solidFill>
                  <a:srgbClr val="FF0000"/>
                </a:solidFill>
              </a:rPr>
              <a:t> branch:</a:t>
            </a:r>
          </a:p>
          <a:p>
            <a:pPr lvl="1"/>
            <a:r>
              <a:rPr lang="en-IE" sz="1400" i="1" dirty="0"/>
              <a:t>git rebase </a:t>
            </a:r>
            <a:r>
              <a:rPr lang="en-IE" sz="1400" i="1" dirty="0" err="1"/>
              <a:t>repo_name</a:t>
            </a:r>
            <a:r>
              <a:rPr lang="en-IE" sz="1400" i="1" dirty="0"/>
              <a:t>/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pPr marL="457200" lvl="1" indent="0">
              <a:buNone/>
            </a:pPr>
            <a:r>
              <a:rPr lang="en-IE" sz="1400" i="1" dirty="0"/>
              <a:t>  </a:t>
            </a:r>
          </a:p>
          <a:p>
            <a:pPr marL="0" indent="0">
              <a:buNone/>
            </a:pPr>
            <a:endParaRPr lang="en-IE" sz="1400" dirty="0"/>
          </a:p>
        </p:txBody>
      </p:sp>
    </p:spTree>
    <p:extLst>
      <p:ext uri="{BB962C8B-B14F-4D97-AF65-F5344CB8AC3E}">
        <p14:creationId xmlns:p14="http://schemas.microsoft.com/office/powerpoint/2010/main" val="993039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Clone o repositório das aulas em sua máquina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Mude para a branch empiricus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Sincronize o seu repositório local com o remoto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Rebaseie sua branch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46856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sz="2000" dirty="0"/>
              <a:t>Ferramenta para </a:t>
            </a:r>
            <a:r>
              <a:rPr lang="en-GB" sz="2000" dirty="0" err="1"/>
              <a:t>criar</a:t>
            </a:r>
            <a:r>
              <a:rPr lang="en-GB" sz="2000" dirty="0"/>
              <a:t>, </a:t>
            </a:r>
            <a:r>
              <a:rPr lang="en-GB" sz="2000" dirty="0" err="1"/>
              <a:t>subir</a:t>
            </a:r>
            <a:r>
              <a:rPr lang="en-GB" sz="2000" dirty="0"/>
              <a:t> e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aplicações</a:t>
            </a:r>
            <a:r>
              <a:rPr lang="en-GB" sz="2000" dirty="0"/>
              <a:t> </a:t>
            </a:r>
            <a:r>
              <a:rPr lang="en-GB" sz="2000" dirty="0" err="1"/>
              <a:t>usando</a:t>
            </a:r>
            <a:r>
              <a:rPr lang="en-GB" sz="2000" dirty="0"/>
              <a:t> </a:t>
            </a:r>
            <a:r>
              <a:rPr lang="en-GB" sz="2000" b="1" dirty="0"/>
              <a:t>containers.</a:t>
            </a:r>
          </a:p>
          <a:p>
            <a:pPr algn="just"/>
            <a:r>
              <a:rPr lang="en-GB" sz="2000" dirty="0" err="1"/>
              <a:t>Favorece</a:t>
            </a:r>
            <a:r>
              <a:rPr lang="en-GB" sz="2000" dirty="0"/>
              <a:t> o </a:t>
            </a:r>
            <a:r>
              <a:rPr lang="en-GB" sz="2000" dirty="0" err="1"/>
              <a:t>empacotamento</a:t>
            </a:r>
            <a:r>
              <a:rPr lang="en-GB" sz="2000" dirty="0"/>
              <a:t> de </a:t>
            </a:r>
            <a:r>
              <a:rPr lang="en-GB" sz="2000" dirty="0" err="1"/>
              <a:t>aplicações</a:t>
            </a:r>
            <a:r>
              <a:rPr lang="en-GB" sz="2000" dirty="0"/>
              <a:t> com </a:t>
            </a:r>
            <a:r>
              <a:rPr lang="en-GB" sz="2000" dirty="0" err="1"/>
              <a:t>todas</a:t>
            </a:r>
            <a:r>
              <a:rPr lang="en-GB" sz="2000" dirty="0"/>
              <a:t> as </a:t>
            </a:r>
            <a:r>
              <a:rPr lang="en-GB" sz="2000" dirty="0" err="1"/>
              <a:t>suas</a:t>
            </a:r>
            <a:r>
              <a:rPr lang="en-GB" sz="2000" dirty="0"/>
              <a:t> </a:t>
            </a:r>
            <a:r>
              <a:rPr lang="en-GB" sz="2000" dirty="0" err="1"/>
              <a:t>partes</a:t>
            </a:r>
            <a:r>
              <a:rPr lang="en-GB" sz="2000" dirty="0"/>
              <a:t> </a:t>
            </a:r>
            <a:r>
              <a:rPr lang="en-GB" sz="2000" dirty="0" err="1"/>
              <a:t>necessárias</a:t>
            </a:r>
            <a:r>
              <a:rPr lang="en-GB" sz="2000" dirty="0"/>
              <a:t>.</a:t>
            </a:r>
          </a:p>
          <a:p>
            <a:pPr lvl="1" algn="just"/>
            <a:r>
              <a:rPr lang="en-GB" sz="1600" dirty="0"/>
              <a:t>Libs e </a:t>
            </a:r>
            <a:r>
              <a:rPr lang="en-GB" sz="1600" dirty="0" err="1"/>
              <a:t>outras</a:t>
            </a:r>
            <a:r>
              <a:rPr lang="en-GB" sz="1600" dirty="0"/>
              <a:t> </a:t>
            </a:r>
            <a:r>
              <a:rPr lang="en-GB" sz="1600" dirty="0" err="1"/>
              <a:t>dependências</a:t>
            </a:r>
            <a:endParaRPr lang="en-GB" sz="1600" dirty="0"/>
          </a:p>
          <a:p>
            <a:pPr algn="just"/>
            <a:r>
              <a:rPr lang="en-GB" sz="2000" dirty="0" err="1"/>
              <a:t>Permite</a:t>
            </a:r>
            <a:r>
              <a:rPr lang="en-GB" sz="2000" dirty="0"/>
              <a:t> o </a:t>
            </a:r>
            <a:r>
              <a:rPr lang="en-GB" sz="2000" dirty="0" err="1"/>
              <a:t>isolamento</a:t>
            </a:r>
            <a:r>
              <a:rPr lang="en-GB" sz="2000" dirty="0"/>
              <a:t> do </a:t>
            </a:r>
            <a:r>
              <a:rPr lang="en-GB" sz="2000" dirty="0" err="1"/>
              <a:t>ambiente</a:t>
            </a:r>
            <a:r>
              <a:rPr lang="en-GB" sz="2000" dirty="0"/>
              <a:t> com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rodando</a:t>
            </a:r>
            <a:r>
              <a:rPr lang="en-GB" sz="2000" dirty="0"/>
              <a:t> </a:t>
            </a:r>
            <a:r>
              <a:rPr lang="en-GB" sz="2000" dirty="0" err="1"/>
              <a:t>simultaneamente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máquina</a:t>
            </a:r>
            <a:r>
              <a:rPr lang="en-GB" sz="2000" dirty="0"/>
              <a:t> host.</a:t>
            </a:r>
          </a:p>
        </p:txBody>
      </p:sp>
      <p:pic>
        <p:nvPicPr>
          <p:cNvPr id="1026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5B9CEB88-A545-495E-BE21-4371D00E3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406775"/>
            <a:ext cx="6096000" cy="30861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88248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Docker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conceitos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b="1" dirty="0" err="1"/>
              <a:t>DockerFile</a:t>
            </a:r>
            <a:r>
              <a:rPr lang="en-GB" sz="2000" b="1" dirty="0"/>
              <a:t>:</a:t>
            </a:r>
            <a:r>
              <a:rPr lang="en-GB" sz="2000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instruções</a:t>
            </a:r>
            <a:r>
              <a:rPr lang="en-GB" sz="2000" dirty="0"/>
              <a:t> de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construir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docker.</a:t>
            </a:r>
          </a:p>
          <a:p>
            <a:pPr lvl="1"/>
            <a:r>
              <a:rPr lang="en-GB" sz="1600" dirty="0"/>
              <a:t>Environment setup (OS, language, variables, file, network)</a:t>
            </a:r>
          </a:p>
          <a:p>
            <a:r>
              <a:rPr lang="en-GB" sz="2000" b="1" dirty="0"/>
              <a:t>Docker Image: </a:t>
            </a:r>
            <a:r>
              <a:rPr lang="en-GB" sz="2000" dirty="0"/>
              <a:t>Um </a:t>
            </a:r>
            <a:r>
              <a:rPr lang="en-GB" sz="2000" dirty="0" err="1"/>
              <a:t>arquivo</a:t>
            </a:r>
            <a:r>
              <a:rPr lang="en-GB" sz="2000" dirty="0"/>
              <a:t> </a:t>
            </a:r>
            <a:r>
              <a:rPr lang="en-GB" sz="2000" dirty="0" err="1"/>
              <a:t>imutável</a:t>
            </a:r>
            <a:r>
              <a:rPr lang="en-GB" sz="2000" dirty="0"/>
              <a:t> que</a:t>
            </a:r>
            <a:r>
              <a:rPr lang="en-GB" sz="2000" b="1" dirty="0"/>
              <a:t> </a:t>
            </a:r>
            <a:r>
              <a:rPr lang="en-GB" sz="2000" dirty="0" err="1"/>
              <a:t>contém</a:t>
            </a:r>
            <a:r>
              <a:rPr lang="en-GB" sz="2000" dirty="0"/>
              <a:t>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aplicação</a:t>
            </a:r>
            <a:r>
              <a:rPr lang="en-GB" sz="2000" dirty="0"/>
              <a:t> </a:t>
            </a:r>
            <a:r>
              <a:rPr lang="en-GB" sz="2000" dirty="0" err="1"/>
              <a:t>executável</a:t>
            </a:r>
            <a:r>
              <a:rPr lang="en-GB" sz="2000" dirty="0"/>
              <a:t> (</a:t>
            </a:r>
            <a:r>
              <a:rPr lang="en-GB" sz="2000" dirty="0" err="1"/>
              <a:t>código</a:t>
            </a:r>
            <a:r>
              <a:rPr lang="en-GB" sz="2000" dirty="0"/>
              <a:t>), </a:t>
            </a:r>
            <a:r>
              <a:rPr lang="en-GB" sz="2000" dirty="0" err="1"/>
              <a:t>bem</a:t>
            </a:r>
            <a:r>
              <a:rPr lang="en-GB" sz="2000" dirty="0"/>
              <a:t> </a:t>
            </a:r>
            <a:r>
              <a:rPr lang="en-GB" sz="2000" dirty="0" err="1"/>
              <a:t>como</a:t>
            </a:r>
            <a:r>
              <a:rPr lang="en-GB" sz="2000" dirty="0"/>
              <a:t> </a:t>
            </a:r>
            <a:r>
              <a:rPr lang="en-GB" sz="2000" dirty="0" err="1"/>
              <a:t>tudo</a:t>
            </a:r>
            <a:r>
              <a:rPr lang="en-GB" sz="2000" dirty="0"/>
              <a:t> o que é </a:t>
            </a:r>
            <a:r>
              <a:rPr lang="en-GB" sz="2000" dirty="0" err="1"/>
              <a:t>necessário</a:t>
            </a:r>
            <a:r>
              <a:rPr lang="en-GB" sz="2000" dirty="0"/>
              <a:t> para </a:t>
            </a:r>
            <a:r>
              <a:rPr lang="en-GB" sz="2000" dirty="0" err="1"/>
              <a:t>ela</a:t>
            </a:r>
            <a:r>
              <a:rPr lang="en-GB" sz="2000" dirty="0"/>
              <a:t> </a:t>
            </a:r>
            <a:r>
              <a:rPr lang="en-GB" sz="2000" dirty="0" err="1"/>
              <a:t>funcionar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container: </a:t>
            </a:r>
            <a:r>
              <a:rPr lang="en-GB" sz="2000" dirty="0" err="1"/>
              <a:t>Refere</a:t>
            </a:r>
            <a:r>
              <a:rPr lang="en-GB" sz="2000" dirty="0"/>
              <a:t>-se a </a:t>
            </a:r>
            <a:r>
              <a:rPr lang="en-GB" sz="2000" dirty="0" err="1"/>
              <a:t>uma</a:t>
            </a:r>
            <a:r>
              <a:rPr lang="en-GB" sz="2000" dirty="0"/>
              <a:t> </a:t>
            </a:r>
            <a:r>
              <a:rPr lang="en-GB" sz="2000" dirty="0" err="1"/>
              <a:t>imagem</a:t>
            </a:r>
            <a:r>
              <a:rPr lang="en-GB" sz="2000" dirty="0"/>
              <a:t> </a:t>
            </a:r>
            <a:r>
              <a:rPr lang="en-GB" sz="2000" dirty="0" err="1"/>
              <a:t>em</a:t>
            </a:r>
            <a:r>
              <a:rPr lang="en-GB" sz="2000" dirty="0"/>
              <a:t> </a:t>
            </a:r>
            <a:r>
              <a:rPr lang="en-GB" sz="2000" dirty="0" err="1"/>
              <a:t>execução</a:t>
            </a:r>
            <a:r>
              <a:rPr lang="en-GB" sz="2000" dirty="0"/>
              <a:t>.</a:t>
            </a:r>
          </a:p>
          <a:p>
            <a:r>
              <a:rPr lang="en-GB" sz="2000" b="1" dirty="0"/>
              <a:t>Docker Hub: </a:t>
            </a:r>
            <a:r>
              <a:rPr lang="en-GB" sz="2000" dirty="0" err="1"/>
              <a:t>Repositório</a:t>
            </a:r>
            <a:r>
              <a:rPr lang="en-GB" sz="2000" dirty="0"/>
              <a:t> </a:t>
            </a:r>
            <a:r>
              <a:rPr lang="en-GB" sz="2000" dirty="0" err="1"/>
              <a:t>público</a:t>
            </a:r>
            <a:r>
              <a:rPr lang="en-GB" sz="2000" dirty="0"/>
              <a:t> de docker images.</a:t>
            </a:r>
          </a:p>
          <a:p>
            <a:r>
              <a:rPr lang="en-GB" sz="2000" b="1" dirty="0"/>
              <a:t>Docker compose: </a:t>
            </a:r>
            <a:r>
              <a:rPr lang="en-GB" sz="2000" dirty="0"/>
              <a:t>Serve para </a:t>
            </a:r>
            <a:r>
              <a:rPr lang="en-GB" sz="2000" dirty="0" err="1"/>
              <a:t>rodar</a:t>
            </a:r>
            <a:r>
              <a:rPr lang="en-GB" sz="2000" dirty="0"/>
              <a:t> </a:t>
            </a:r>
            <a:r>
              <a:rPr lang="en-GB" sz="2000" dirty="0" err="1"/>
              <a:t>múltiplos</a:t>
            </a:r>
            <a:r>
              <a:rPr lang="en-GB" sz="2000" dirty="0"/>
              <a:t> containers </a:t>
            </a:r>
            <a:r>
              <a:rPr lang="en-GB" sz="2000" dirty="0" err="1"/>
              <a:t>como</a:t>
            </a:r>
            <a:r>
              <a:rPr lang="en-GB" sz="2000" dirty="0"/>
              <a:t> um </a:t>
            </a:r>
            <a:r>
              <a:rPr lang="en-GB" sz="2000" dirty="0" err="1"/>
              <a:t>serviço</a:t>
            </a:r>
            <a:r>
              <a:rPr lang="en-GB" sz="2000" dirty="0"/>
              <a:t> </a:t>
            </a:r>
            <a:r>
              <a:rPr lang="en-GB" sz="2000" dirty="0" err="1"/>
              <a:t>único</a:t>
            </a:r>
            <a:r>
              <a:rPr lang="en-GB" sz="2000" dirty="0"/>
              <a:t>.</a:t>
            </a:r>
          </a:p>
          <a:p>
            <a:pPr lvl="1"/>
            <a:r>
              <a:rPr lang="en-GB" sz="1600" dirty="0" err="1"/>
              <a:t>Cada</a:t>
            </a:r>
            <a:r>
              <a:rPr lang="en-GB" sz="1600" dirty="0"/>
              <a:t> container </a:t>
            </a:r>
            <a:r>
              <a:rPr lang="en-GB" sz="1600" dirty="0" err="1"/>
              <a:t>roda</a:t>
            </a:r>
            <a:r>
              <a:rPr lang="en-GB" sz="1600" dirty="0"/>
              <a:t> </a:t>
            </a:r>
            <a:r>
              <a:rPr lang="en-GB" sz="1600" dirty="0" err="1"/>
              <a:t>isoladamente</a:t>
            </a:r>
            <a:r>
              <a:rPr lang="en-GB" sz="1600" dirty="0"/>
              <a:t>, mas </a:t>
            </a:r>
            <a:r>
              <a:rPr lang="en-GB" sz="1600" dirty="0" err="1"/>
              <a:t>permite</a:t>
            </a:r>
            <a:r>
              <a:rPr lang="en-GB" sz="1600" dirty="0"/>
              <a:t> </a:t>
            </a:r>
            <a:r>
              <a:rPr lang="en-GB" sz="1600" dirty="0" err="1"/>
              <a:t>interação</a:t>
            </a:r>
            <a:r>
              <a:rPr lang="en-GB" sz="1600" dirty="0"/>
              <a:t> entre </a:t>
            </a:r>
            <a:r>
              <a:rPr lang="en-GB" sz="1600" dirty="0" err="1"/>
              <a:t>eles</a:t>
            </a:r>
            <a:r>
              <a:rPr lang="en-GB" sz="1600" dirty="0"/>
              <a:t>.</a:t>
            </a:r>
            <a:endParaRPr lang="en-IE" sz="1600" dirty="0"/>
          </a:p>
        </p:txBody>
      </p:sp>
    </p:spTree>
    <p:extLst>
      <p:ext uri="{BB962C8B-B14F-4D97-AF65-F5344CB8AC3E}">
        <p14:creationId xmlns:p14="http://schemas.microsoft.com/office/powerpoint/2010/main" val="1897590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 utilizando uma docker image.</a:t>
            </a:r>
          </a:p>
        </p:txBody>
      </p:sp>
    </p:spTree>
    <p:extLst>
      <p:ext uri="{BB962C8B-B14F-4D97-AF65-F5344CB8AC3E}">
        <p14:creationId xmlns:p14="http://schemas.microsoft.com/office/powerpoint/2010/main" val="2938757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 - Local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PostgreSQL</a:t>
            </a:r>
          </a:p>
          <a:p>
            <a:pPr lvl="1"/>
            <a:r>
              <a:rPr lang="pt-BR" dirty="0"/>
              <a:t>Durante a instação ele vai te pedir a senha e a porta. </a:t>
            </a:r>
          </a:p>
          <a:p>
            <a:pPr lvl="2"/>
            <a:r>
              <a:rPr lang="pt-BR" dirty="0"/>
              <a:t>Senha: postgres </a:t>
            </a:r>
          </a:p>
          <a:p>
            <a:pPr lvl="2"/>
            <a:r>
              <a:rPr lang="pt-BR" dirty="0"/>
              <a:t>Porta: 5432.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Clique-direito em Servers -&gt; Create -&gt; Server:</a:t>
            </a:r>
          </a:p>
          <a:p>
            <a:pPr lvl="1"/>
            <a:r>
              <a:rPr lang="pt-BR" dirty="0"/>
              <a:t>Aba General -&gt; Name = localhost</a:t>
            </a:r>
          </a:p>
          <a:p>
            <a:pPr lvl="1"/>
            <a:r>
              <a:rPr lang="pt-BR" dirty="0"/>
              <a:t>Aba Connection -&gt; Hostname/address = localhost</a:t>
            </a:r>
          </a:p>
        </p:txBody>
      </p:sp>
    </p:spTree>
    <p:extLst>
      <p:ext uri="{BB962C8B-B14F-4D97-AF65-F5344CB8AC3E}">
        <p14:creationId xmlns:p14="http://schemas.microsoft.com/office/powerpoint/2010/main" val="3909846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Docker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Instale o Docker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Em uma pasta qualquer, copie o arquivo docker-compose.yml localizado no repositório do curso (turmas/bancodedados/material/docker).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Execute o comando: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compose up</a:t>
            </a:r>
          </a:p>
          <a:p>
            <a:pPr marL="514350" indent="-514350">
              <a:buFont typeface="+mj-lt"/>
              <a:buAutoNum type="arabicPeriod"/>
            </a:pP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Execute o commando: </a:t>
            </a:r>
            <a:r>
              <a:rPr lang="en-IE" b="0" i="1" dirty="0">
                <a:solidFill>
                  <a:srgbClr val="292929"/>
                </a:solidFill>
                <a:effectLst/>
                <a:latin typeface="Menlo"/>
              </a:rPr>
              <a:t>docker </a:t>
            </a:r>
            <a:r>
              <a:rPr lang="en-IE" b="0" i="1" dirty="0" err="1">
                <a:solidFill>
                  <a:srgbClr val="292929"/>
                </a:solidFill>
                <a:effectLst/>
                <a:latin typeface="Menlo"/>
              </a:rPr>
              <a:t>ps</a:t>
            </a:r>
            <a:endParaRPr lang="en-IE" b="0" i="1" dirty="0">
              <a:solidFill>
                <a:srgbClr val="292929"/>
              </a:solidFill>
              <a:effectLst/>
              <a:latin typeface="Menlo"/>
            </a:endParaRP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Lista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o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s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containers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em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execução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.</a:t>
            </a:r>
          </a:p>
          <a:p>
            <a:pPr lvl="1"/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Localize o </a:t>
            </a:r>
            <a:r>
              <a:rPr lang="en-IE" b="0" dirty="0" err="1">
                <a:solidFill>
                  <a:srgbClr val="292929"/>
                </a:solidFill>
                <a:effectLst/>
                <a:latin typeface="Menlo"/>
              </a:rPr>
              <a:t>atributo</a:t>
            </a:r>
            <a:r>
              <a:rPr lang="en-IE" b="0" dirty="0">
                <a:solidFill>
                  <a:srgbClr val="292929"/>
                </a:solidFill>
                <a:effectLst/>
                <a:latin typeface="Menlo"/>
              </a:rPr>
              <a:t> NAME.</a:t>
            </a:r>
          </a:p>
          <a:p>
            <a:pPr marL="514350" indent="-514350">
              <a:buFont typeface="+mj-lt"/>
              <a:buAutoNum type="arabicPeriod"/>
            </a:pPr>
            <a:r>
              <a:rPr lang="en-IE" dirty="0" err="1">
                <a:solidFill>
                  <a:srgbClr val="292929"/>
                </a:solidFill>
                <a:latin typeface="Menlo"/>
              </a:rPr>
              <a:t>Acesse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o </a:t>
            </a:r>
            <a:r>
              <a:rPr lang="en-IE" dirty="0" err="1">
                <a:solidFill>
                  <a:srgbClr val="292929"/>
                </a:solidFill>
                <a:latin typeface="Menlo"/>
              </a:rPr>
              <a:t>pgAdmin</a:t>
            </a:r>
            <a:r>
              <a:rPr lang="en-IE" dirty="0">
                <a:solidFill>
                  <a:srgbClr val="292929"/>
                </a:solidFill>
                <a:latin typeface="Menlo"/>
              </a:rPr>
              <a:t> via </a:t>
            </a:r>
            <a:r>
              <a:rPr lang="en-IE" b="0" i="0" u="sng" dirty="0">
                <a:effectLst/>
                <a:latin typeface="charter"/>
                <a:hlinkClick r:id="rId2"/>
              </a:rPr>
              <a:t>http://localhost:5050/</a:t>
            </a:r>
            <a:endParaRPr lang="en-IE" u="sng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Email: </a:t>
            </a:r>
            <a:r>
              <a:rPr lang="en-IE" dirty="0">
                <a:solidFill>
                  <a:srgbClr val="292929"/>
                </a:solidFill>
                <a:latin typeface="Menlo"/>
                <a:hlinkClick r:id="rId3"/>
              </a:rPr>
              <a:t>admin@admin.com</a:t>
            </a:r>
            <a:endParaRPr lang="en-IE" dirty="0">
              <a:solidFill>
                <a:srgbClr val="292929"/>
              </a:solidFill>
              <a:latin typeface="Menlo"/>
            </a:endParaRPr>
          </a:p>
          <a:p>
            <a:pPr lvl="1"/>
            <a:r>
              <a:rPr lang="en-IE" dirty="0">
                <a:solidFill>
                  <a:srgbClr val="292929"/>
                </a:solidFill>
                <a:latin typeface="Menlo"/>
              </a:rPr>
              <a:t>Password: root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Clique em Servers-&gt;Create-&gt;Server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Font typeface="+mj-lt"/>
              <a:buAutoNum type="arabicPeriod"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9471699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9B47D-AF78-4657-B84A-39A4A792B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Docker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E08-9634-42E5-B9B6-F3A93809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7"/>
            </a:pPr>
            <a:r>
              <a:rPr lang="pt-BR" dirty="0"/>
              <a:t>Configure a aba General e Connection: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pt-BR" dirty="0"/>
              <a:t>Refresh</a:t>
            </a:r>
          </a:p>
          <a:p>
            <a:pPr marL="0" indent="0">
              <a:buNone/>
            </a:pPr>
            <a:endParaRPr lang="pt-BR" dirty="0"/>
          </a:p>
          <a:p>
            <a:pPr marL="514350" indent="-514350">
              <a:buFont typeface="+mj-lt"/>
              <a:buAutoNum type="arabicPeriod"/>
            </a:pP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D40E5-0525-4E03-AA5E-9652090B6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726" y="2806507"/>
            <a:ext cx="3054292" cy="33644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DB73AA-F636-4F1B-9102-54CA01A75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092" y="2806506"/>
            <a:ext cx="3054291" cy="337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08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3C633-151B-4F5C-BB3B-75298864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 do PostgreSQL - Database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387F1-3C77-4BA4-B4F6-DB898E58D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Clique-direito em Datababases -&gt; Create -&gt; Database...</a:t>
            </a:r>
          </a:p>
          <a:p>
            <a:pPr lvl="1"/>
            <a:r>
              <a:rPr lang="pt-BR" dirty="0"/>
              <a:t>Aba General =&gt; Database = northwind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clique-direito em northwind -&gt; Query tool</a:t>
            </a:r>
          </a:p>
          <a:p>
            <a:pPr lvl="1"/>
            <a:r>
              <a:rPr lang="pt-BR" dirty="0"/>
              <a:t>Open -&gt; suba o arquivo northwind.sql (material/databases) </a:t>
            </a:r>
          </a:p>
          <a:p>
            <a:pPr lvl="1"/>
            <a:r>
              <a:rPr lang="pt-BR" dirty="0"/>
              <a:t>Execute o conjunto de instruções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Servers -&gt; localhost -&gt; Databases -&gt; northwind -&gt; Schemas -&gt; clique-direito em Tables -&gt; Refresh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Todas as tabelas que foram criadas devem aparecer</a:t>
            </a: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9109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banco de dados</a:t>
            </a:r>
          </a:p>
          <a:p>
            <a:r>
              <a:rPr lang="pt-BR" dirty="0"/>
              <a:t>Background em BD</a:t>
            </a:r>
          </a:p>
          <a:p>
            <a:r>
              <a:rPr lang="pt-BR" dirty="0"/>
              <a:t>Experiência prévia com BD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/>
              <a:t>Tempo inicial pra duvidas</a:t>
            </a:r>
          </a:p>
          <a:p>
            <a:pPr lvl="1"/>
            <a:r>
              <a:rPr lang="pt-BR" dirty="0"/>
              <a:t>Tempo final pra fazer exercicios juntos</a:t>
            </a:r>
          </a:p>
          <a:p>
            <a:r>
              <a:rPr lang="pt-BR" dirty="0"/>
              <a:t>Avaliação</a:t>
            </a:r>
          </a:p>
          <a:p>
            <a:pPr lvl="1"/>
            <a:r>
              <a:rPr lang="pt-BR" dirty="0"/>
              <a:t>Entrega de exercícios</a:t>
            </a:r>
          </a:p>
          <a:p>
            <a:pPr lvl="1"/>
            <a:r>
              <a:rPr lang="pt-BR" dirty="0"/>
              <a:t>Projeto</a:t>
            </a:r>
          </a:p>
          <a:p>
            <a:pPr lvl="1"/>
            <a:r>
              <a:rPr lang="pt-BR" dirty="0"/>
              <a:t>Prova</a:t>
            </a:r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r>
              <a:rPr lang="en-IE" dirty="0" err="1"/>
              <a:t>Anota</a:t>
            </a:r>
            <a:r>
              <a:rPr lang="pt-BR" dirty="0"/>
              <a:t>ções gerais</a:t>
            </a:r>
            <a:endParaRPr lang="en-IE" dirty="0"/>
          </a:p>
          <a:p>
            <a:pPr lvl="1"/>
            <a:endParaRPr lang="en-IE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4"/>
              </a:rPr>
              <a:t>PostgreSQL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  <a:p>
            <a:pPr lvl="1"/>
            <a:endParaRPr lang="pt-BR" sz="2400" dirty="0">
              <a:hlinkClick r:id="rId5"/>
            </a:endParaRPr>
          </a:p>
          <a:p>
            <a:r>
              <a:rPr lang="pt-BR" sz="2400" dirty="0">
                <a:hlinkClick r:id="rId5"/>
              </a:rPr>
              <a:t>Docker</a:t>
            </a:r>
            <a:endParaRPr lang="pt-BR" sz="2400" dirty="0"/>
          </a:p>
          <a:p>
            <a:pPr lvl="1"/>
            <a:r>
              <a:rPr lang="pt-BR" sz="1800" dirty="0"/>
              <a:t>Utilizar o banco de dados por meio de um container</a:t>
            </a:r>
          </a:p>
          <a:p>
            <a:pPr lvl="1"/>
            <a:r>
              <a:rPr lang="pt-BR" sz="1800" dirty="0"/>
              <a:t>Imagem padrão pronta com pouca configuração</a:t>
            </a:r>
          </a:p>
          <a:p>
            <a:pPr lvl="1"/>
            <a:r>
              <a:rPr lang="pt-BR" sz="1800" dirty="0"/>
              <a:t>Isolamento do banco na máquina</a:t>
            </a:r>
          </a:p>
          <a:p>
            <a:pPr marL="457200" lvl="1" indent="0">
              <a:buNone/>
            </a:pPr>
            <a:endParaRPr lang="pt-BR" sz="1800" b="1" dirty="0"/>
          </a:p>
          <a:p>
            <a:pPr marL="0" indent="0">
              <a:buNone/>
            </a:pPr>
            <a:r>
              <a:rPr lang="pt-BR" sz="2400" b="1" dirty="0"/>
              <a:t>Utilizaremos uma aula pra configuração do banco</a:t>
            </a:r>
            <a:r>
              <a:rPr lang="pt-BR" sz="2400" b="1" i="1" dirty="0"/>
              <a:t> </a:t>
            </a:r>
            <a:r>
              <a:rPr lang="pt-BR" sz="2400" b="1" dirty="0">
                <a:sym typeface="Wingdings" panose="05000000000000000000" pitchFamily="2" charset="2"/>
              </a:rPr>
              <a:t></a:t>
            </a:r>
            <a:endParaRPr lang="en-IE" sz="2400" b="1" dirty="0"/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ADD79-F42E-47E8-BA1F-C05447038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Conteúdo extra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20A7A-E65C-4986-8BB8-CC1F49E4C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Git</a:t>
            </a:r>
          </a:p>
          <a:p>
            <a:r>
              <a:rPr lang="pt-BR" dirty="0"/>
              <a:t>Docker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132961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sz="2400" dirty="0"/>
              <a:t>Sistema </a:t>
            </a:r>
            <a:r>
              <a:rPr lang="en-IE" sz="2400" dirty="0" err="1"/>
              <a:t>distribuído</a:t>
            </a:r>
            <a:r>
              <a:rPr lang="en-IE" sz="2400" dirty="0"/>
              <a:t> de </a:t>
            </a:r>
            <a:r>
              <a:rPr lang="en-IE" sz="2400" dirty="0" err="1"/>
              <a:t>controle</a:t>
            </a:r>
            <a:r>
              <a:rPr lang="en-IE" sz="2400" dirty="0"/>
              <a:t> de </a:t>
            </a:r>
            <a:r>
              <a:rPr lang="en-IE" sz="2400" dirty="0" err="1"/>
              <a:t>versão</a:t>
            </a:r>
            <a:endParaRPr lang="en-IE" sz="2400" dirty="0"/>
          </a:p>
          <a:p>
            <a:pPr lvl="1"/>
            <a:r>
              <a:rPr lang="en-IE" sz="2000" dirty="0" err="1"/>
              <a:t>Sistemas</a:t>
            </a:r>
            <a:r>
              <a:rPr lang="en-IE" sz="2000" dirty="0"/>
              <a:t> </a:t>
            </a:r>
            <a:r>
              <a:rPr lang="en-IE" sz="2000" dirty="0" err="1"/>
              <a:t>centralizados</a:t>
            </a:r>
            <a:r>
              <a:rPr lang="en-IE" sz="2000" dirty="0"/>
              <a:t>: SVN, IBM ClearCase, Perforce, etc.</a:t>
            </a:r>
          </a:p>
          <a:p>
            <a:r>
              <a:rPr lang="en-IE" sz="2400" dirty="0" err="1"/>
              <a:t>Gerenciamento</a:t>
            </a:r>
            <a:r>
              <a:rPr lang="en-IE" sz="2400" dirty="0"/>
              <a:t> </a:t>
            </a:r>
            <a:r>
              <a:rPr lang="en-IE" sz="2400" dirty="0" err="1"/>
              <a:t>mais</a:t>
            </a:r>
            <a:r>
              <a:rPr lang="en-IE" sz="2400" dirty="0"/>
              <a:t> simples das branches</a:t>
            </a:r>
          </a:p>
          <a:p>
            <a:pPr lvl="1"/>
            <a:r>
              <a:rPr lang="en-IE" sz="2000" dirty="0"/>
              <a:t>Branch: Uma </a:t>
            </a:r>
            <a:r>
              <a:rPr lang="en-IE" sz="2000" dirty="0" err="1"/>
              <a:t>ramificação</a:t>
            </a:r>
            <a:r>
              <a:rPr lang="en-IE" sz="2000" dirty="0"/>
              <a:t> do </a:t>
            </a:r>
            <a:r>
              <a:rPr lang="en-IE" sz="2000" dirty="0" err="1"/>
              <a:t>repositório</a:t>
            </a:r>
            <a:r>
              <a:rPr lang="en-IE" sz="2000" dirty="0"/>
              <a:t> com </a:t>
            </a:r>
            <a:r>
              <a:rPr lang="en-IE" sz="2000" dirty="0" err="1"/>
              <a:t>novas</a:t>
            </a:r>
            <a:r>
              <a:rPr lang="en-IE" sz="2000" dirty="0"/>
              <a:t> </a:t>
            </a:r>
            <a:r>
              <a:rPr lang="en-IE" sz="2000" dirty="0" err="1"/>
              <a:t>alterações</a:t>
            </a:r>
            <a:r>
              <a:rPr lang="en-IE" sz="2000" dirty="0"/>
              <a:t> (bug fix, new feature, etc.)</a:t>
            </a:r>
          </a:p>
          <a:p>
            <a:r>
              <a:rPr lang="en-IE" sz="2400" dirty="0"/>
              <a:t>Git </a:t>
            </a:r>
            <a:r>
              <a:rPr lang="en-IE" sz="2400" dirty="0" err="1"/>
              <a:t>armazena</a:t>
            </a:r>
            <a:r>
              <a:rPr lang="en-IE" sz="2400" dirty="0"/>
              <a:t> “</a:t>
            </a:r>
            <a:r>
              <a:rPr lang="en-IE" sz="2400" dirty="0" err="1"/>
              <a:t>fotografias</a:t>
            </a:r>
            <a:r>
              <a:rPr lang="en-IE" sz="2400" dirty="0"/>
              <a:t>” do </a:t>
            </a:r>
            <a:r>
              <a:rPr lang="en-IE" sz="2400" dirty="0" err="1"/>
              <a:t>repositório</a:t>
            </a:r>
            <a:r>
              <a:rPr lang="en-IE" sz="2400" dirty="0"/>
              <a:t> com o tempo.</a:t>
            </a:r>
          </a:p>
          <a:p>
            <a:endParaRPr lang="en-I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12A2F-374D-47DA-AD98-CE9ECA0F4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3996977"/>
            <a:ext cx="6430272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96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Arquivos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um </a:t>
            </a:r>
            <a:r>
              <a:rPr lang="en-IE" dirty="0" err="1"/>
              <a:t>repositório</a:t>
            </a:r>
            <a:r>
              <a:rPr lang="en-IE" dirty="0"/>
              <a:t> Git </a:t>
            </a:r>
            <a:r>
              <a:rPr lang="en-IE" dirty="0" err="1"/>
              <a:t>podem</a:t>
            </a:r>
            <a:r>
              <a:rPr lang="en-IE" dirty="0"/>
              <a:t> </a:t>
            </a:r>
            <a:r>
              <a:rPr lang="en-IE" dirty="0" err="1"/>
              <a:t>estar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3 </a:t>
            </a:r>
            <a:r>
              <a:rPr lang="en-IE" dirty="0" err="1"/>
              <a:t>estados</a:t>
            </a:r>
            <a:r>
              <a:rPr lang="en-IE" dirty="0"/>
              <a:t>: </a:t>
            </a:r>
            <a:r>
              <a:rPr lang="en-IE" b="1" dirty="0"/>
              <a:t>modified, staged, and committed</a:t>
            </a:r>
            <a:r>
              <a:rPr lang="en-IE" dirty="0"/>
              <a:t>:</a:t>
            </a:r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E28FA-5D1E-4C6C-8089-5DBEC2FE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258" y="2690326"/>
            <a:ext cx="6325483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94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733</Words>
  <Application>Microsoft Office PowerPoint</Application>
  <PresentationFormat>Widescreen</PresentationFormat>
  <Paragraphs>126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</vt:lpstr>
      <vt:lpstr>Calibri</vt:lpstr>
      <vt:lpstr>Calibri Light</vt:lpstr>
      <vt:lpstr>charter</vt:lpstr>
      <vt:lpstr>Menlo</vt:lpstr>
      <vt:lpstr>Office Theme</vt:lpstr>
      <vt:lpstr>767 Data Science Degree</vt:lpstr>
      <vt:lpstr>What's the craic?</vt:lpstr>
      <vt:lpstr>Apresentações</vt:lpstr>
      <vt:lpstr>Organização do Curso</vt:lpstr>
      <vt:lpstr>Material de Aula</vt:lpstr>
      <vt:lpstr>Instalação</vt:lpstr>
      <vt:lpstr>Conteúdo extra</vt:lpstr>
      <vt:lpstr>Git – O que é?</vt:lpstr>
      <vt:lpstr>Git – O que é?</vt:lpstr>
      <vt:lpstr>Git – Principais Comandos</vt:lpstr>
      <vt:lpstr>Exercícios</vt:lpstr>
      <vt:lpstr>Docker – O que é?</vt:lpstr>
      <vt:lpstr>Docker – Principais conceitos</vt:lpstr>
      <vt:lpstr>Exercício</vt:lpstr>
      <vt:lpstr>Instalação do Postgres - Local</vt:lpstr>
      <vt:lpstr>Instalação do PostgreSQL - Docker</vt:lpstr>
      <vt:lpstr>Instalação do PostgreSQL - Docker</vt:lpstr>
      <vt:lpstr>Instalação do PostgreSQL - Database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12</cp:revision>
  <dcterms:created xsi:type="dcterms:W3CDTF">2021-09-08T10:43:12Z</dcterms:created>
  <dcterms:modified xsi:type="dcterms:W3CDTF">2021-09-10T22:56:30Z</dcterms:modified>
</cp:coreProperties>
</file>

<file path=docProps/thumbnail.jpeg>
</file>